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1732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8511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413294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128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36224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93507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52F51C-3373-455C-95F6-68DC05EEA748}" type="datetimeFigureOut">
              <a:rPr lang="en-IN" smtClean="0"/>
              <a:t>12-02-2023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73870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52F51C-3373-455C-95F6-68DC05EEA748}" type="datetimeFigureOut">
              <a:rPr lang="en-IN" smtClean="0"/>
              <a:t>12-02-2023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75130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2F51C-3373-455C-95F6-68DC05EEA748}" type="datetimeFigureOut">
              <a:rPr lang="en-IN" smtClean="0"/>
              <a:t>12-02-2023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46022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37910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64010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2F51C-3373-455C-95F6-68DC05EEA748}" type="datetimeFigureOut">
              <a:rPr lang="en-IN" smtClean="0"/>
              <a:t>12-02-2023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16FC7-80C5-4413-9C1E-82D65369CC73}" type="slidenum">
              <a:rPr lang="en-IN" smtClean="0"/>
              <a:t>‹#›</a:t>
            </a:fld>
            <a:endParaRPr lang="en-IN"/>
          </a:p>
        </p:txBody>
      </p:sp>
    </p:spTree>
    <p:extLst>
      <p:ext uri="{BB962C8B-B14F-4D97-AF65-F5344CB8AC3E}">
        <p14:creationId xmlns:p14="http://schemas.microsoft.com/office/powerpoint/2010/main" val="6033948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ubhro1530" TargetMode="External"/><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hyperlink" Target="https://twitter.com/Subhro_1530" TargetMode="External"/><Relationship Id="rId5" Type="http://schemas.openxmlformats.org/officeDocument/2006/relationships/hyperlink" Target="https://www.linkedin.com/in/shaswata-saha-74b209251/" TargetMode="External"/><Relationship Id="rId10" Type="http://schemas.microsoft.com/office/2007/relationships/hdphoto" Target="../media/hdphoto1.wdp"/><Relationship Id="rId4" Type="http://schemas.openxmlformats.org/officeDocument/2006/relationships/image" Target="../media/image11.jp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97E3EE7-4C76-9ED9-3EBF-8D711CFDD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mc:AlternateContent xmlns:mc="http://schemas.openxmlformats.org/markup-compatibility/2006">
        <mc:Choice xmlns:am3d="http://schemas.microsoft.com/office/drawing/2017/model3d" Requires="am3d">
          <p:graphicFrame>
            <p:nvGraphicFramePr>
              <p:cNvPr id="8" name="3D Model 7" descr="Horizon offroad car green">
                <a:extLst>
                  <a:ext uri="{FF2B5EF4-FFF2-40B4-BE49-F238E27FC236}">
                    <a16:creationId xmlns:a16="http://schemas.microsoft.com/office/drawing/2014/main" id="{6C9613FB-D82F-695B-A210-065F8B8FF6E4}"/>
                  </a:ext>
                </a:extLst>
              </p:cNvPr>
              <p:cNvGraphicFramePr>
                <a:graphicFrameLocks noChangeAspect="1"/>
              </p:cNvGraphicFramePr>
              <p:nvPr>
                <p:extLst>
                  <p:ext uri="{D42A27DB-BD31-4B8C-83A1-F6EECF244321}">
                    <p14:modId xmlns:p14="http://schemas.microsoft.com/office/powerpoint/2010/main" val="2153749596"/>
                  </p:ext>
                </p:extLst>
              </p:nvPr>
            </p:nvGraphicFramePr>
            <p:xfrm>
              <a:off x="7501003" y="2858451"/>
              <a:ext cx="4257228" cy="3400067"/>
            </p:xfrm>
            <a:graphic>
              <a:graphicData uri="http://schemas.microsoft.com/office/drawing/2017/model3d">
                <am3d:model3d r:embed="rId4">
                  <am3d:spPr>
                    <a:xfrm>
                      <a:off x="0" y="0"/>
                      <a:ext cx="4257228" cy="3400067"/>
                    </a:xfrm>
                    <a:prstGeom prst="rect">
                      <a:avLst/>
                    </a:prstGeom>
                  </am3d:spPr>
                  <am3d:camera>
                    <am3d:pos x="0" y="0" z="60054247"/>
                    <am3d:up dx="0" dy="36000000" dz="0"/>
                    <am3d:lookAt x="0" y="0" z="0"/>
                    <am3d:perspective fov="2700000"/>
                  </am3d:camera>
                  <am3d:trans>
                    <am3d:meterPerModelUnit n="30171243" d="1000000"/>
                    <am3d:preTrans dx="-478" dy="-5006484" dz="13350"/>
                    <am3d:scale>
                      <am3d:sx n="1000000" d="1000000"/>
                      <am3d:sy n="1000000" d="1000000"/>
                      <am3d:sz n="1000000" d="1000000"/>
                    </am3d:scale>
                    <am3d:rot ax="1175954" ay="-2246839" az="-732959"/>
                    <am3d:postTrans dx="0" dy="0" dz="0"/>
                  </am3d:trans>
                  <am3d:raster rName="Office3DRenderer" rVer="16.0.8326">
                    <am3d:blip r:embed="rId5"/>
                  </am3d:raster>
                  <am3d:objViewport viewportSz="5285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Horizon offroad car green">
                <a:extLst>
                  <a:ext uri="{FF2B5EF4-FFF2-40B4-BE49-F238E27FC236}">
                    <a16:creationId xmlns:a16="http://schemas.microsoft.com/office/drawing/2014/main" id="{6C9613FB-D82F-695B-A210-065F8B8FF6E4}"/>
                  </a:ext>
                </a:extLst>
              </p:cNvPr>
              <p:cNvPicPr>
                <a:picLocks noGrp="1" noRot="1" noChangeAspect="1" noMove="1" noResize="1" noEditPoints="1" noAdjustHandles="1" noChangeArrowheads="1" noChangeShapeType="1" noCrop="1"/>
              </p:cNvPicPr>
              <p:nvPr/>
            </p:nvPicPr>
            <p:blipFill>
              <a:blip r:embed="rId5"/>
              <a:stretch>
                <a:fillRect/>
              </a:stretch>
            </p:blipFill>
            <p:spPr>
              <a:xfrm>
                <a:off x="7501003" y="2858451"/>
                <a:ext cx="4257228" cy="3400067"/>
              </a:xfrm>
              <a:prstGeom prst="rect">
                <a:avLst/>
              </a:prstGeom>
            </p:spPr>
          </p:pic>
        </mc:Fallback>
      </mc:AlternateContent>
      <p:sp>
        <p:nvSpPr>
          <p:cNvPr id="9" name="TextBox 8">
            <a:extLst>
              <a:ext uri="{FF2B5EF4-FFF2-40B4-BE49-F238E27FC236}">
                <a16:creationId xmlns:a16="http://schemas.microsoft.com/office/drawing/2014/main" id="{15C69809-0661-F0B1-CE66-54D0E7D872EE}"/>
              </a:ext>
            </a:extLst>
          </p:cNvPr>
          <p:cNvSpPr txBox="1"/>
          <p:nvPr/>
        </p:nvSpPr>
        <p:spPr>
          <a:xfrm>
            <a:off x="7133321" y="1402080"/>
            <a:ext cx="4828002" cy="1754326"/>
          </a:xfrm>
          <a:prstGeom prst="rect">
            <a:avLst/>
          </a:prstGeom>
          <a:noFill/>
        </p:spPr>
        <p:txBody>
          <a:bodyPr wrap="square" rtlCol="0">
            <a:spAutoFit/>
          </a:bodyPr>
          <a:lstStyle/>
          <a:p>
            <a:pPr algn="ctr"/>
            <a:r>
              <a:rPr lang="en-US" sz="3600" b="1" dirty="0">
                <a:solidFill>
                  <a:schemeClr val="bg2"/>
                </a:solidFill>
                <a:effectLst>
                  <a:outerShdw blurRad="38100" dist="38100" dir="2700000" algn="tl">
                    <a:srgbClr val="000000">
                      <a:alpha val="43137"/>
                    </a:srgbClr>
                  </a:outerShdw>
                </a:effectLst>
                <a:latin typeface="Poppins" panose="020B0502040204020203" pitchFamily="2" charset="0"/>
                <a:cs typeface="Poppins" panose="020B0502040204020203" pitchFamily="2" charset="0"/>
              </a:rPr>
              <a:t>EVOLUTIONIZING THE TRANSPORT SECTOR </a:t>
            </a:r>
            <a:endParaRPr lang="en-IN" sz="3600" b="1" dirty="0">
              <a:solidFill>
                <a:schemeClr val="bg2"/>
              </a:solidFill>
              <a:effectLst>
                <a:outerShdw blurRad="38100" dist="38100" dir="2700000" algn="tl">
                  <a:srgbClr val="000000">
                    <a:alpha val="43137"/>
                  </a:srgbClr>
                </a:outerShdw>
              </a:effectLst>
              <a:latin typeface="Poppins" panose="020B0502040204020203" pitchFamily="2" charset="0"/>
              <a:cs typeface="Poppins" panose="020B0502040204020203" pitchFamily="2" charset="0"/>
            </a:endParaRPr>
          </a:p>
        </p:txBody>
      </p:sp>
    </p:spTree>
    <p:extLst>
      <p:ext uri="{BB962C8B-B14F-4D97-AF65-F5344CB8AC3E}">
        <p14:creationId xmlns:p14="http://schemas.microsoft.com/office/powerpoint/2010/main" val="3398327862"/>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117568"/>
            <a:ext cx="7042912" cy="830997"/>
          </a:xfrm>
          <a:prstGeom prst="rect">
            <a:avLst/>
          </a:prstGeom>
          <a:noFill/>
        </p:spPr>
        <p:txBody>
          <a:bodyPr wrap="square" rtlCol="0">
            <a:spAutoFit/>
          </a:bodyPr>
          <a:lstStyle/>
          <a:p>
            <a:pPr algn="just"/>
            <a:r>
              <a:rPr lang="en-US" sz="4800" b="1"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TODAY’S  PROBLEMS</a:t>
            </a:r>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187A5708-D99A-C79E-B9E0-67E8271C4B3B}"/>
              </a:ext>
            </a:extLst>
          </p:cNvPr>
          <p:cNvSpPr txBox="1"/>
          <p:nvPr/>
        </p:nvSpPr>
        <p:spPr>
          <a:xfrm>
            <a:off x="1625600" y="1277749"/>
            <a:ext cx="9652000" cy="1477328"/>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DUE TO OVERPOPULATION TRANSPORTATION IS FACING SEVERE PROBLEMS LIKE NELIGENCE IN DETERMINATION OF CRIME AND DELAY IN SOLVING DAY TO DAY PROBLEMS THE TRANSPORT SECTOR IS FACING TODAY.</a:t>
            </a:r>
          </a:p>
          <a:p>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4" name="Rectangle 2">
            <a:extLst>
              <a:ext uri="{FF2B5EF4-FFF2-40B4-BE49-F238E27FC236}">
                <a16:creationId xmlns:a16="http://schemas.microsoft.com/office/drawing/2014/main" id="{CADCD60A-ED6D-0432-68F3-A02F8275CE2A}"/>
              </a:ext>
            </a:extLst>
          </p:cNvPr>
          <p:cNvSpPr>
            <a:spLocks noChangeArrowheads="1"/>
          </p:cNvSpPr>
          <p:nvPr/>
        </p:nvSpPr>
        <p:spPr bwMode="auto">
          <a:xfrm>
            <a:off x="1625600" y="2257436"/>
            <a:ext cx="86614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Some of the problems </a:t>
            </a:r>
            <a:r>
              <a:rPr kumimoji="0" lang="en-US" altLang="en-US" sz="1800" b="0" i="0" u="none"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AI-</a:t>
            </a:r>
            <a:r>
              <a:rPr kumimoji="0" lang="en-US" altLang="en-US" sz="1800" b="0" i="0" u="none" strike="noStrike" cap="none" normalizeH="0" baseline="0" dirty="0" err="1">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is focusing to solve are on:</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defTabSz="914400" eaLnBrk="0" fontAlgn="base" hangingPunct="0">
              <a:spcBef>
                <a:spcPct val="0"/>
              </a:spcBef>
              <a:spcAft>
                <a:spcPct val="0"/>
              </a:spcAf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Chalans</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This can include public harassment by the traffic police who otherwise are mismanaged by the state governments.</a:t>
            </a:r>
          </a:p>
          <a:p>
            <a:pPr marL="0" marR="0" lvl="0" indent="0" defTabSz="914400" rtl="0" eaLnBrk="0" fontAlgn="base" latinLnBrk="0" hangingPunct="0">
              <a:lnSpc>
                <a:spcPct val="100000"/>
              </a:lnSpc>
              <a:spcBef>
                <a:spcPct val="0"/>
              </a:spcBef>
              <a:spcAft>
                <a:spcPct val="0"/>
              </a:spcAft>
              <a:buClrTx/>
              <a:buSzTx/>
              <a:tabLst/>
            </a:pPr>
            <a:endPar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Vandalism</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This can include damage to transportation vehicles, such as graffiti or broken windows, or damage to infrastructure, such as cutting cables or tampering with signals.</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Medication</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Transportation systems have become more fatal which requires intensive </a:t>
            </a:r>
            <a:r>
              <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watch towards people and their driving </a:t>
            </a:r>
            <a:r>
              <a:rPr lang="en-US" alt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habbits</a:t>
            </a:r>
            <a:r>
              <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Human-trafficking</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Transportation systems can be used to transport people for the purposes of exploitation, including forced labor and sexual exploitation.</a:t>
            </a:r>
          </a:p>
        </p:txBody>
      </p:sp>
    </p:spTree>
    <p:extLst>
      <p:ext uri="{BB962C8B-B14F-4D97-AF65-F5344CB8AC3E}">
        <p14:creationId xmlns:p14="http://schemas.microsoft.com/office/powerpoint/2010/main" val="709183985"/>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150741"/>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HOW IS IT BAD ?</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D4DEDDD4-BC9F-CB59-3102-D1454100E694}"/>
              </a:ext>
            </a:extLst>
          </p:cNvPr>
          <p:cNvSpPr txBox="1"/>
          <p:nvPr/>
        </p:nvSpPr>
        <p:spPr>
          <a:xfrm>
            <a:off x="1625600" y="1478280"/>
            <a:ext cx="4866640" cy="4801314"/>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People are losing faith on governments and are focusing on going anti-government which violated the principle of togetherness and the constitution. </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Crime rates are increasing with the police having hardly any knowhow of the crime committed due to their negligence or human error.</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People are getting frustrated from the current means of transporting and the government has to induce much more laws which makes the situation even worse.</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9A5BAE9D-0D6F-8929-320C-0D8C2C885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304" y="477012"/>
            <a:ext cx="3935984" cy="5903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85931732"/>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9D594FD-D21B-5C75-07AB-C07F35DC9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31" y="640415"/>
            <a:ext cx="5491481" cy="30889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SOLUTION</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D4DEDDD4-BC9F-CB59-3102-D1454100E694}"/>
              </a:ext>
            </a:extLst>
          </p:cNvPr>
          <p:cNvSpPr txBox="1"/>
          <p:nvPr/>
        </p:nvSpPr>
        <p:spPr>
          <a:xfrm>
            <a:off x="1625600" y="3901247"/>
            <a:ext cx="99507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The license plates must introduce a non-removable QR system which when scanned by the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Simplifying the process of faulty driving fee with the eradication of chalans by directly imposing penalties on the user of the vehicle and deducting the penalty directly from the bank account. </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Introducing disaster relief by getting the info  about the user through a website which shall store the details of the user across.</a:t>
            </a: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8E5040C-BC2A-F986-A0AC-3EDB6AE3FCFE}"/>
              </a:ext>
            </a:extLst>
          </p:cNvPr>
          <p:cNvSpPr txBox="1"/>
          <p:nvPr/>
        </p:nvSpPr>
        <p:spPr>
          <a:xfrm>
            <a:off x="1625600" y="981738"/>
            <a:ext cx="48920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 should be programmed as to detect only clear license plate (will call it: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a:t>
            </a:r>
          </a:p>
          <a:p>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Introduce AI in transport sector by identifying each vehicle and noting up their Aadhar details.</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Storing data of license plate and linking it with user's Aadhar card.</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58287942"/>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LP-CAMERA</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4F1E16A6-B629-6C19-E3BD-D95F2176B0B4}"/>
              </a:ext>
            </a:extLst>
          </p:cNvPr>
          <p:cNvPicPr>
            <a:picLocks noChangeAspect="1"/>
          </p:cNvPicPr>
          <p:nvPr/>
        </p:nvPicPr>
        <p:blipFill rotWithShape="1">
          <a:blip r:embed="rId4">
            <a:extLst>
              <a:ext uri="{28A0092B-C50C-407E-A947-70E740481C1C}">
                <a14:useLocalDpi xmlns:a14="http://schemas.microsoft.com/office/drawing/2010/main" val="0"/>
              </a:ext>
            </a:extLst>
          </a:blip>
          <a:srcRect l="28293" t="8400" r="28187" b="13840"/>
          <a:stretch/>
        </p:blipFill>
        <p:spPr>
          <a:xfrm>
            <a:off x="2505456" y="1207008"/>
            <a:ext cx="2487168" cy="22219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5F71E9FF-DEA9-C58F-0833-67717F8CCC49}"/>
              </a:ext>
            </a:extLst>
          </p:cNvPr>
          <p:cNvSpPr txBox="1"/>
          <p:nvPr/>
        </p:nvSpPr>
        <p:spPr>
          <a:xfrm>
            <a:off x="5511636" y="1289304"/>
            <a:ext cx="5576226" cy="1754326"/>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Only QR Scanner for license plates. At first we need to renovate the license plates by introducing a QR systems in it. LP-Cameras can be installed at traffic junctions or poles at road. This camera will catch the license number of any violating drivers on the way.</a:t>
            </a:r>
          </a:p>
        </p:txBody>
      </p:sp>
      <p:pic>
        <p:nvPicPr>
          <p:cNvPr id="12" name="Picture 11">
            <a:extLst>
              <a:ext uri="{FF2B5EF4-FFF2-40B4-BE49-F238E27FC236}">
                <a16:creationId xmlns:a16="http://schemas.microsoft.com/office/drawing/2014/main" id="{522ACE6A-270F-6A0A-FD4F-9A86B3779996}"/>
              </a:ext>
            </a:extLst>
          </p:cNvPr>
          <p:cNvPicPr>
            <a:picLocks noChangeAspect="1"/>
          </p:cNvPicPr>
          <p:nvPr/>
        </p:nvPicPr>
        <p:blipFill rotWithShape="1">
          <a:blip r:embed="rId5">
            <a:extLst>
              <a:ext uri="{28A0092B-C50C-407E-A947-70E740481C1C}">
                <a14:useLocalDpi xmlns:a14="http://schemas.microsoft.com/office/drawing/2010/main" val="0"/>
              </a:ext>
            </a:extLst>
          </a:blip>
          <a:srcRect t="21661" b="34276"/>
          <a:stretch/>
        </p:blipFill>
        <p:spPr>
          <a:xfrm>
            <a:off x="8668512" y="4573106"/>
            <a:ext cx="2419350" cy="8309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TextBox 12">
            <a:extLst>
              <a:ext uri="{FF2B5EF4-FFF2-40B4-BE49-F238E27FC236}">
                <a16:creationId xmlns:a16="http://schemas.microsoft.com/office/drawing/2014/main" id="{6C860CFB-61A6-B689-5AE5-E68CD9964C85}"/>
              </a:ext>
            </a:extLst>
          </p:cNvPr>
          <p:cNvSpPr txBox="1"/>
          <p:nvPr/>
        </p:nvSpPr>
        <p:spPr>
          <a:xfrm>
            <a:off x="1356786" y="4182023"/>
            <a:ext cx="6808806" cy="2031325"/>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 the AI-</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website one can search the license plate  number and get the details of the person through their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aadhar</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card. If any accident or any medical help occurs, the AI-</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web application can provide with the correct blood group of the person along with his location and send message to his/her families regarding the incident.</a:t>
            </a:r>
          </a:p>
        </p:txBody>
      </p:sp>
    </p:spTree>
    <p:extLst>
      <p:ext uri="{BB962C8B-B14F-4D97-AF65-F5344CB8AC3E}">
        <p14:creationId xmlns:p14="http://schemas.microsoft.com/office/powerpoint/2010/main" val="2303463706"/>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8615680"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HOW WILL WE ACHIEVE IT?</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5F71E9FF-DEA9-C58F-0833-67717F8CCC49}"/>
              </a:ext>
            </a:extLst>
          </p:cNvPr>
          <p:cNvSpPr txBox="1"/>
          <p:nvPr/>
        </p:nvSpPr>
        <p:spPr>
          <a:xfrm>
            <a:off x="1690914" y="1056279"/>
            <a:ext cx="5316376" cy="2585323"/>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We will seek government support to promote this website under government rules and regulations and make more users log in to this web application. This web will require the registration of their cars by giving their Aadhar card details and other necessary stuffs which can only be accessed by security officials or police personnels on proper demand of it.</a:t>
            </a:r>
          </a:p>
        </p:txBody>
      </p:sp>
      <p:sp>
        <p:nvSpPr>
          <p:cNvPr id="2" name="TextBox 1">
            <a:extLst>
              <a:ext uri="{FF2B5EF4-FFF2-40B4-BE49-F238E27FC236}">
                <a16:creationId xmlns:a16="http://schemas.microsoft.com/office/drawing/2014/main" id="{92E7BDE3-9979-214F-CC55-BF5733BAF76D}"/>
              </a:ext>
            </a:extLst>
          </p:cNvPr>
          <p:cNvSpPr txBox="1"/>
          <p:nvPr/>
        </p:nvSpPr>
        <p:spPr>
          <a:xfrm>
            <a:off x="4748866" y="3850838"/>
            <a:ext cx="6522514" cy="2308324"/>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Moreover we will not force any individual but promote the awareness of what we want for a better future of our country as the fastest growing economy. Moreover we will promote any further ideas from the customers and review them from our website and make our updates specific to what the major demand arises. We do not think of profit or loss as long as we make some positive contribution to the people.</a:t>
            </a:r>
          </a:p>
        </p:txBody>
      </p:sp>
      <p:pic>
        <p:nvPicPr>
          <p:cNvPr id="4" name="Graphic 3">
            <a:extLst>
              <a:ext uri="{FF2B5EF4-FFF2-40B4-BE49-F238E27FC236}">
                <a16:creationId xmlns:a16="http://schemas.microsoft.com/office/drawing/2014/main" id="{CC45F353-7662-5263-6025-045E3B027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5824" y="1277179"/>
            <a:ext cx="3535556" cy="1680436"/>
          </a:xfrm>
          <a:prstGeom prst="rect">
            <a:avLst/>
          </a:prstGeom>
        </p:spPr>
      </p:pic>
      <p:pic>
        <p:nvPicPr>
          <p:cNvPr id="7" name="Picture 6">
            <a:extLst>
              <a:ext uri="{FF2B5EF4-FFF2-40B4-BE49-F238E27FC236}">
                <a16:creationId xmlns:a16="http://schemas.microsoft.com/office/drawing/2014/main" id="{AFE4F405-8C2C-4E8E-7E27-613987EE0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820" y="3842540"/>
            <a:ext cx="1946055" cy="248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1697489"/>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8280"/>
            <a:ext cx="12192000" cy="537972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pic>
        <p:nvPicPr>
          <p:cNvPr id="7" name="Picture 6">
            <a:extLst>
              <a:ext uri="{FF2B5EF4-FFF2-40B4-BE49-F238E27FC236}">
                <a16:creationId xmlns:a16="http://schemas.microsoft.com/office/drawing/2014/main" id="{AFE4F405-8C2C-4E8E-7E27-613987EE0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20" y="2702294"/>
            <a:ext cx="1946055" cy="248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384ECF7E-E7DA-A0FE-0AFA-2935BEF52B7C}"/>
              </a:ext>
            </a:extLst>
          </p:cNvPr>
          <p:cNvSpPr txBox="1"/>
          <p:nvPr/>
        </p:nvSpPr>
        <p:spPr>
          <a:xfrm>
            <a:off x="2438400" y="1018062"/>
            <a:ext cx="6437376" cy="123110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DESIGNED AND CREATED BY</a:t>
            </a:r>
          </a:p>
          <a:p>
            <a:r>
              <a:rPr lang="en-US" sz="5400" b="1" dirty="0">
                <a:solidFill>
                  <a:schemeClr val="bg2">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SHASWATA SAHA</a:t>
            </a:r>
            <a:endParaRPr lang="en-IN" sz="5400" b="1" dirty="0">
              <a:solidFill>
                <a:schemeClr val="bg2">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24965A65-31A0-4882-69E1-4F3320878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224" y="91440"/>
            <a:ext cx="2965704" cy="29657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967466B3-E0D8-B71F-15B2-CCD085B8C3BB}"/>
              </a:ext>
            </a:extLst>
          </p:cNvPr>
          <p:cNvSpPr txBox="1"/>
          <p:nvPr/>
        </p:nvSpPr>
        <p:spPr>
          <a:xfrm>
            <a:off x="10479663" y="3942618"/>
            <a:ext cx="1612392" cy="461665"/>
          </a:xfrm>
          <a:prstGeom prst="rect">
            <a:avLst/>
          </a:prstGeom>
          <a:noFill/>
        </p:spPr>
        <p:txBody>
          <a:bodyPr wrap="square" rtlCol="0">
            <a:spAutoFit/>
          </a:bodyPr>
          <a:lstStyle/>
          <a:p>
            <a:r>
              <a:rPr lang="en-US" sz="2400" dirty="0" err="1">
                <a:solidFill>
                  <a:schemeClr val="bg2">
                    <a:lumMod val="75000"/>
                  </a:schemeClr>
                </a:solidFill>
                <a:latin typeface="Poppins" panose="00000500000000000000" pitchFamily="2" charset="0"/>
                <a:cs typeface="Poppins" panose="00000500000000000000" pitchFamily="2" charset="0"/>
                <a:hlinkClick r:id="rId5">
                  <a:extLst>
                    <a:ext uri="{A12FA001-AC4F-418D-AE19-62706E023703}">
                      <ahyp:hlinkClr xmlns:ahyp="http://schemas.microsoft.com/office/drawing/2018/hyperlinkcolor" val="tx"/>
                    </a:ext>
                  </a:extLst>
                </a:hlinkClick>
              </a:rPr>
              <a:t>Linkedin</a:t>
            </a:r>
            <a:endParaRPr lang="en-IN" sz="2400" dirty="0">
              <a:solidFill>
                <a:schemeClr val="bg2">
                  <a:lumMod val="75000"/>
                </a:schemeClr>
              </a:solidFill>
              <a:latin typeface="Poppins" panose="00000500000000000000" pitchFamily="2" charset="0"/>
              <a:cs typeface="Poppins" panose="00000500000000000000" pitchFamily="2" charset="0"/>
            </a:endParaRPr>
          </a:p>
        </p:txBody>
      </p:sp>
      <p:pic>
        <p:nvPicPr>
          <p:cNvPr id="14" name="Picture 13">
            <a:extLst>
              <a:ext uri="{FF2B5EF4-FFF2-40B4-BE49-F238E27FC236}">
                <a16:creationId xmlns:a16="http://schemas.microsoft.com/office/drawing/2014/main" id="{03A01DE3-6713-E3AC-88E2-C94BDDF070E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26221" y="3977381"/>
            <a:ext cx="392138" cy="392138"/>
          </a:xfrm>
          <a:prstGeom prst="rect">
            <a:avLst/>
          </a:prstGeom>
        </p:spPr>
      </p:pic>
      <p:sp>
        <p:nvSpPr>
          <p:cNvPr id="15" name="TextBox 14">
            <a:extLst>
              <a:ext uri="{FF2B5EF4-FFF2-40B4-BE49-F238E27FC236}">
                <a16:creationId xmlns:a16="http://schemas.microsoft.com/office/drawing/2014/main" id="{0D19303F-1B2E-2847-F8EF-F494097FAF0A}"/>
              </a:ext>
            </a:extLst>
          </p:cNvPr>
          <p:cNvSpPr txBox="1"/>
          <p:nvPr/>
        </p:nvSpPr>
        <p:spPr>
          <a:xfrm>
            <a:off x="3160777" y="2249168"/>
            <a:ext cx="4845303"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A STUDENT</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WEBSITE 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WORDPRESS 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FRONT END ENGINEER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CYBERSECURITY ANALYST</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DATA ENGINEER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JAVA DEVELOPER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COMPUTER SCIENCE ENGINEER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3D MODELLER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GRAPHICS DESIGNER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UI DESIGNER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VIDEO EDITOR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PHOTOGRAPHER</a:t>
            </a:r>
          </a:p>
        </p:txBody>
      </p:sp>
      <p:sp>
        <p:nvSpPr>
          <p:cNvPr id="16" name="TextBox 15">
            <a:extLst>
              <a:ext uri="{FF2B5EF4-FFF2-40B4-BE49-F238E27FC236}">
                <a16:creationId xmlns:a16="http://schemas.microsoft.com/office/drawing/2014/main" id="{85815780-2164-6718-65BD-E48934027C5E}"/>
              </a:ext>
            </a:extLst>
          </p:cNvPr>
          <p:cNvSpPr txBox="1"/>
          <p:nvPr/>
        </p:nvSpPr>
        <p:spPr>
          <a:xfrm>
            <a:off x="8021477" y="5682508"/>
            <a:ext cx="3879108" cy="400110"/>
          </a:xfrm>
          <a:prstGeom prst="rect">
            <a:avLst/>
          </a:prstGeom>
          <a:noFill/>
        </p:spPr>
        <p:txBody>
          <a:bodyPr wrap="square" rtlCol="0">
            <a:spAutoFit/>
          </a:bodyPr>
          <a:lstStyle/>
          <a:p>
            <a:r>
              <a:rPr lang="en-US" sz="2000" dirty="0">
                <a:solidFill>
                  <a:schemeClr val="bg2">
                    <a:lumMod val="75000"/>
                  </a:schemeClr>
                </a:solidFill>
                <a:latin typeface="Poppins" panose="00000500000000000000" pitchFamily="2" charset="0"/>
                <a:cs typeface="Poppins" panose="00000500000000000000" pitchFamily="2" charset="0"/>
              </a:rPr>
              <a:t>shaswata.ssaha@gmail.com</a:t>
            </a:r>
            <a:endParaRPr lang="en-IN" sz="2000" dirty="0">
              <a:solidFill>
                <a:schemeClr val="bg2">
                  <a:lumMod val="75000"/>
                </a:schemeClr>
              </a:solidFill>
              <a:latin typeface="Poppins" panose="00000500000000000000" pitchFamily="2" charset="0"/>
              <a:cs typeface="Poppins" panose="00000500000000000000" pitchFamily="2" charset="0"/>
            </a:endParaRPr>
          </a:p>
        </p:txBody>
      </p:sp>
      <p:pic>
        <p:nvPicPr>
          <p:cNvPr id="22" name="Picture 21">
            <a:extLst>
              <a:ext uri="{FF2B5EF4-FFF2-40B4-BE49-F238E27FC236}">
                <a16:creationId xmlns:a16="http://schemas.microsoft.com/office/drawing/2014/main" id="{21AA738F-5CCE-8B2E-4A78-56DBC3B196EB}"/>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95452" y="4550425"/>
            <a:ext cx="368421" cy="368421"/>
          </a:xfrm>
          <a:prstGeom prst="rect">
            <a:avLst/>
          </a:prstGeom>
        </p:spPr>
      </p:pic>
      <p:sp>
        <p:nvSpPr>
          <p:cNvPr id="23" name="TextBox 22">
            <a:extLst>
              <a:ext uri="{FF2B5EF4-FFF2-40B4-BE49-F238E27FC236}">
                <a16:creationId xmlns:a16="http://schemas.microsoft.com/office/drawing/2014/main" id="{C149752B-B2E5-3BB3-A96A-43F11579AE8F}"/>
              </a:ext>
            </a:extLst>
          </p:cNvPr>
          <p:cNvSpPr txBox="1"/>
          <p:nvPr/>
        </p:nvSpPr>
        <p:spPr>
          <a:xfrm>
            <a:off x="10658460" y="4508051"/>
            <a:ext cx="1612392" cy="461665"/>
          </a:xfrm>
          <a:prstGeom prst="rect">
            <a:avLst/>
          </a:prstGeom>
          <a:noFill/>
        </p:spPr>
        <p:txBody>
          <a:bodyPr wrap="square" rtlCol="0">
            <a:spAutoFit/>
          </a:bodyPr>
          <a:lstStyle/>
          <a:p>
            <a:r>
              <a:rPr lang="en-US" sz="2400" dirty="0">
                <a:solidFill>
                  <a:schemeClr val="bg2"/>
                </a:solidFill>
                <a:latin typeface="Poppins" panose="00000500000000000000" pitchFamily="2" charset="0"/>
                <a:cs typeface="Poppins" panose="00000500000000000000" pitchFamily="2" charset="0"/>
                <a:hlinkClick r:id="rId8">
                  <a:extLst>
                    <a:ext uri="{A12FA001-AC4F-418D-AE19-62706E023703}">
                      <ahyp:hlinkClr xmlns:ahyp="http://schemas.microsoft.com/office/drawing/2018/hyperlinkcolor" val="tx"/>
                    </a:ext>
                  </a:extLst>
                </a:hlinkClick>
              </a:rPr>
              <a:t>GitHub</a:t>
            </a:r>
            <a:endParaRPr lang="en-IN" sz="2400" dirty="0">
              <a:solidFill>
                <a:schemeClr val="bg2"/>
              </a:solidFill>
              <a:latin typeface="Poppins" panose="00000500000000000000" pitchFamily="2" charset="0"/>
              <a:cs typeface="Poppins" panose="00000500000000000000" pitchFamily="2" charset="0"/>
            </a:endParaRPr>
          </a:p>
        </p:txBody>
      </p:sp>
      <p:pic>
        <p:nvPicPr>
          <p:cNvPr id="25" name="Picture 24">
            <a:extLst>
              <a:ext uri="{FF2B5EF4-FFF2-40B4-BE49-F238E27FC236}">
                <a16:creationId xmlns:a16="http://schemas.microsoft.com/office/drawing/2014/main" id="{02994CEA-EC51-3C8B-3DEC-0494394653B8}"/>
              </a:ext>
            </a:extLst>
          </p:cNvPr>
          <p:cNvPicPr>
            <a:picLocks noChangeAspect="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127490" y="5073484"/>
            <a:ext cx="594145" cy="594145"/>
          </a:xfrm>
          <a:prstGeom prst="rect">
            <a:avLst/>
          </a:prstGeom>
        </p:spPr>
      </p:pic>
      <p:sp>
        <p:nvSpPr>
          <p:cNvPr id="26" name="TextBox 25">
            <a:extLst>
              <a:ext uri="{FF2B5EF4-FFF2-40B4-BE49-F238E27FC236}">
                <a16:creationId xmlns:a16="http://schemas.microsoft.com/office/drawing/2014/main" id="{403057E3-B492-D5A1-E2A2-C551380DE2E7}"/>
              </a:ext>
            </a:extLst>
          </p:cNvPr>
          <p:cNvSpPr txBox="1"/>
          <p:nvPr/>
        </p:nvSpPr>
        <p:spPr>
          <a:xfrm>
            <a:off x="10633069" y="5116955"/>
            <a:ext cx="1612392" cy="461665"/>
          </a:xfrm>
          <a:prstGeom prst="rect">
            <a:avLst/>
          </a:prstGeom>
          <a:noFill/>
        </p:spPr>
        <p:txBody>
          <a:bodyPr wrap="square" rtlCol="0">
            <a:spAutoFit/>
          </a:bodyPr>
          <a:lstStyle/>
          <a:p>
            <a:r>
              <a:rPr lang="en-US" sz="2400" dirty="0">
                <a:solidFill>
                  <a:schemeClr val="bg2"/>
                </a:solidFill>
                <a:latin typeface="Poppins" panose="00000500000000000000" pitchFamily="2" charset="0"/>
                <a:cs typeface="Poppins" panose="00000500000000000000" pitchFamily="2" charset="0"/>
                <a:hlinkClick r:id="rId11">
                  <a:extLst>
                    <a:ext uri="{A12FA001-AC4F-418D-AE19-62706E023703}">
                      <ahyp:hlinkClr xmlns:ahyp="http://schemas.microsoft.com/office/drawing/2018/hyperlinkcolor" val="tx"/>
                    </a:ext>
                  </a:extLst>
                </a:hlinkClick>
              </a:rPr>
              <a:t>Twitter</a:t>
            </a:r>
            <a:endParaRPr lang="en-IN" sz="2400" dirty="0">
              <a:solidFill>
                <a:schemeClr val="bg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85568201"/>
      </p:ext>
    </p:extLst>
  </p:cSld>
  <p:clrMapOvr>
    <a:masterClrMapping/>
  </p:clrMapOvr>
  <mc:AlternateContent xmlns:mc="http://schemas.openxmlformats.org/markup-compatibility/2006">
    <mc:Choice xmlns:p14="http://schemas.microsoft.com/office/powerpoint/2010/main" Requires="p14">
      <p:transition spd="slow" p14:dur="1600" advTm="0">
        <p14:prism dir="u" isContent="1" isInverted="1"/>
      </p:transition>
    </mc:Choice>
    <mc:Fallback>
      <p:transition spd="slow" advTm="0">
        <p:fade/>
      </p:transition>
    </mc:Fallback>
  </mc:AlternateContent>
</p:sld>
</file>

<file path=ppt/theme/theme1.xml><?xml version="1.0" encoding="utf-8"?>
<a:theme xmlns:a="http://schemas.openxmlformats.org/drawingml/2006/main" name="Office Theme">
  <a:themeElements>
    <a:clrScheme name="Custom 2">
      <a:dk1>
        <a:srgbClr val="200000"/>
      </a:dk1>
      <a:lt1>
        <a:srgbClr val="F88484"/>
      </a:lt1>
      <a:dk2>
        <a:srgbClr val="850002"/>
      </a:dk2>
      <a:lt2>
        <a:srgbClr val="F88484"/>
      </a:lt2>
      <a:accent1>
        <a:srgbClr val="4472C4"/>
      </a:accent1>
      <a:accent2>
        <a:srgbClr val="ED7D31"/>
      </a:accent2>
      <a:accent3>
        <a:srgbClr val="A5A5A5"/>
      </a:accent3>
      <a:accent4>
        <a:srgbClr val="FFC000"/>
      </a:accent4>
      <a:accent5>
        <a:srgbClr val="5B9BD5"/>
      </a:accent5>
      <a:accent6>
        <a:srgbClr val="FB0C10"/>
      </a:accent6>
      <a:hlink>
        <a:srgbClr val="FF0000"/>
      </a:hlink>
      <a:folHlink>
        <a:srgbClr val="C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154</TotalTime>
  <Words>638</Words>
  <Application>Microsoft Office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shaswata.ssaha@outlook.com</dc:creator>
  <cp:lastModifiedBy>shaswata.ssaha@outlook.com</cp:lastModifiedBy>
  <cp:revision>4</cp:revision>
  <dcterms:created xsi:type="dcterms:W3CDTF">2023-02-12T06:28:02Z</dcterms:created>
  <dcterms:modified xsi:type="dcterms:W3CDTF">2023-02-12T09:02:55Z</dcterms:modified>
</cp:coreProperties>
</file>